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3" r:id="rId6"/>
    <p:sldId id="261" r:id="rId7"/>
    <p:sldId id="264" r:id="rId8"/>
    <p:sldId id="262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3" d="100"/>
          <a:sy n="63" d="100"/>
        </p:scale>
        <p:origin x="29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1BD92F-EB43-2464-096B-E16D4C7820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E956ADE-8C29-F04D-10CF-9F5B3F7496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154F9E-426F-77A3-C34E-17E5E6C51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EC8AF-867B-4F98-A780-3B298E77A117}" type="datetimeFigureOut">
              <a:rPr lang="zh-CN" altLang="en-US" smtClean="0"/>
              <a:t>2024/9/21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D1E6B9-9836-EC2D-90F3-FAFA2B352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23D0C2-52BC-B127-B1B9-405C9AFF8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F232-3CC7-46B8-A767-B86A23EE58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218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EC3A0C-3DEC-9578-6332-138A7CC84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F23827D-8E6C-33A8-8DF8-070454473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FFF860-C98F-D33C-3451-5E08C7AA5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EC8AF-867B-4F98-A780-3B298E77A117}" type="datetimeFigureOut">
              <a:rPr lang="zh-CN" altLang="en-US" smtClean="0"/>
              <a:t>2024/9/21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A79CAB-82BA-FBC0-F675-698AB12F6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2EAFEC-D5BF-723E-D209-95E499FE8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F232-3CC7-46B8-A767-B86A23EE58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537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88DC5EE-1694-EC2C-BD07-94FD351204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FBE5190-3242-94CA-5B35-F4BCB93384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68688B-52FB-8193-39D6-20ADD562C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EC8AF-867B-4F98-A780-3B298E77A117}" type="datetimeFigureOut">
              <a:rPr lang="zh-CN" altLang="en-US" smtClean="0"/>
              <a:t>2024/9/21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90863E-EDE3-5E5A-2653-95C86A51A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073AE3-9E1B-D50E-0F6F-75CFE542D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F232-3CC7-46B8-A767-B86A23EE58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486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FAD21C-AE0E-78AA-0D81-15BC112AF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28D5A8-CCC0-018C-F6C8-DBEE19ADA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D22857-102F-F605-25F5-060160AA1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EC8AF-867B-4F98-A780-3B298E77A117}" type="datetimeFigureOut">
              <a:rPr lang="zh-CN" altLang="en-US" smtClean="0"/>
              <a:t>2024/9/21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A17DC2-FD96-9942-7BD1-7FB8261CC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75A3C7-89B3-0E83-1700-8D5A87D7C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F232-3CC7-46B8-A767-B86A23EE58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993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CBA2BD-93EF-8684-1B0D-1DE1B49BD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846506-4988-CEB3-99DF-CA421B5E7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B55AB8-C829-29D3-CAB0-0163152E1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EC8AF-867B-4F98-A780-3B298E77A117}" type="datetimeFigureOut">
              <a:rPr lang="zh-CN" altLang="en-US" smtClean="0"/>
              <a:t>2024/9/21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58EE72-16F2-228B-B750-BCDCD8331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94DB83-0F36-F8FE-3597-188BF3505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F232-3CC7-46B8-A767-B86A23EE58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52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759F88-229B-6F76-0482-2169B4DD9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72C445-D14B-AA1F-6A4F-3F19C643DB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FD863AF-5251-6479-98AF-11C05B84A7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B9EC10-1CB6-021B-89F5-81607402A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EC8AF-867B-4F98-A780-3B298E77A117}" type="datetimeFigureOut">
              <a:rPr lang="zh-CN" altLang="en-US" smtClean="0"/>
              <a:t>2024/9/21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5BC6B4-748F-EBD1-260A-588A2FC8A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354F75-2D8B-BB5B-CF6A-F2DF6959A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F232-3CC7-46B8-A767-B86A23EE58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579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1A8161-1166-B882-CEB4-F9FFDAFDC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AB569F-D013-31D4-B1C5-7F006388E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3317E3E-3990-6EB7-F16A-FC5DD3F701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7BA24F2-142B-C434-250F-F3C58DBFE4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F51908C-F284-5D58-0E83-3802F25BA5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5EE0DAA-ACDF-6C4F-C22B-08A767FDF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EC8AF-867B-4F98-A780-3B298E77A117}" type="datetimeFigureOut">
              <a:rPr lang="zh-CN" altLang="en-US" smtClean="0"/>
              <a:t>2024/9/21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0278878-A943-6407-FCC1-8344AAA1C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29A33BB-F0D6-DCD9-7D71-8FA7D45EF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F232-3CC7-46B8-A767-B86A23EE58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307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02737A-1BBD-782A-3750-FF7F925A8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538FA66-CEC0-8C31-67C4-84E68E964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EC8AF-867B-4F98-A780-3B298E77A117}" type="datetimeFigureOut">
              <a:rPr lang="zh-CN" altLang="en-US" smtClean="0"/>
              <a:t>2024/9/21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7DD3435-A826-255A-EA2F-24798EB0F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4FE1DE6-2862-96A9-E5DB-007943517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F232-3CC7-46B8-A767-B86A23EE58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569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06FE819-2603-7348-F5BC-4EA25962B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EC8AF-867B-4F98-A780-3B298E77A117}" type="datetimeFigureOut">
              <a:rPr lang="zh-CN" altLang="en-US" smtClean="0"/>
              <a:t>2024/9/21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122ACA2-80B7-BA79-7AAB-BE7BE54DE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CAE42E-14F4-8E83-249B-CEB76DE92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F232-3CC7-46B8-A767-B86A23EE58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898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F81275-EAF0-D86D-9C43-7F8AF8219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CFE5FE-5930-9538-0DD1-1CEC051B2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A560D76-5743-0251-317C-5FD29AA234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704B17-4D7F-FA55-4678-B33573507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EC8AF-867B-4F98-A780-3B298E77A117}" type="datetimeFigureOut">
              <a:rPr lang="zh-CN" altLang="en-US" smtClean="0"/>
              <a:t>2024/9/21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8AC099-9329-0E42-1438-8351CC8A7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B691EC-5378-7240-E27E-349C96B1E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F232-3CC7-46B8-A767-B86A23EE58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623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2B99FF-B038-9D32-34FA-0E243A6DB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CCDF902-C7AD-7B99-0D8A-D467318262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A8A3AE-9DF7-B0E5-8066-271EA0E894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F1D2BA-90CB-7EF3-4A2D-AC4FEB2FF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EC8AF-867B-4F98-A780-3B298E77A117}" type="datetimeFigureOut">
              <a:rPr lang="zh-CN" altLang="en-US" smtClean="0"/>
              <a:t>2024/9/21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A87F5D-66EC-6EEB-BAB0-A66BB63FE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D622CF-B1AE-8E2B-51CF-A047499D2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F232-3CC7-46B8-A767-B86A23EE58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832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C3BC8E5-B83F-E921-22C0-FF7A13F2E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AD03E8-E04E-822D-1ED0-184558F98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8B842F-63DF-6B1F-AA92-AC49390965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9EC8AF-867B-4F98-A780-3B298E77A117}" type="datetimeFigureOut">
              <a:rPr lang="zh-CN" altLang="en-US" smtClean="0"/>
              <a:t>2024/9/21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B5EE30-5B70-04D0-0F06-23F6AEC47F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C3265F-02AE-8BE3-9586-33ED994FBC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11F232-3CC7-46B8-A767-B86A23EE58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001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jpeg"/><Relationship Id="rId18" Type="http://schemas.openxmlformats.org/officeDocument/2006/relationships/image" Target="../media/image21.jpeg"/><Relationship Id="rId3" Type="http://schemas.openxmlformats.org/officeDocument/2006/relationships/image" Target="../media/image6.jpeg"/><Relationship Id="rId21" Type="http://schemas.openxmlformats.org/officeDocument/2006/relationships/image" Target="../media/image24.jpeg"/><Relationship Id="rId7" Type="http://schemas.openxmlformats.org/officeDocument/2006/relationships/image" Target="../media/image10.jpeg"/><Relationship Id="rId12" Type="http://schemas.openxmlformats.org/officeDocument/2006/relationships/image" Target="../media/image15.jpeg"/><Relationship Id="rId17" Type="http://schemas.openxmlformats.org/officeDocument/2006/relationships/image" Target="../media/image20.jpeg"/><Relationship Id="rId2" Type="http://schemas.openxmlformats.org/officeDocument/2006/relationships/image" Target="../media/image5.jpeg"/><Relationship Id="rId16" Type="http://schemas.openxmlformats.org/officeDocument/2006/relationships/image" Target="../media/image19.jpeg"/><Relationship Id="rId20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8.jpeg"/><Relationship Id="rId15" Type="http://schemas.openxmlformats.org/officeDocument/2006/relationships/image" Target="../media/image18.jpeg"/><Relationship Id="rId10" Type="http://schemas.openxmlformats.org/officeDocument/2006/relationships/image" Target="../media/image13.jpeg"/><Relationship Id="rId19" Type="http://schemas.openxmlformats.org/officeDocument/2006/relationships/image" Target="../media/image22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Relationship Id="rId1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506A170-AFCA-A1C0-E981-692D2043A81B}"/>
              </a:ext>
            </a:extLst>
          </p:cNvPr>
          <p:cNvSpPr txBox="1"/>
          <p:nvPr/>
        </p:nvSpPr>
        <p:spPr>
          <a:xfrm>
            <a:off x="652899" y="1645920"/>
            <a:ext cx="10649069" cy="830997"/>
          </a:xfrm>
          <a:prstGeom prst="rect">
            <a:avLst/>
          </a:prstGeom>
          <a:solidFill>
            <a:schemeClr val="accent5">
              <a:lumMod val="50000"/>
              <a:alpha val="56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就英法联军远征中国致巴特勒上尉的信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7EFFA3-462A-18C7-9B0C-6E1BCB7AB61D}"/>
              </a:ext>
            </a:extLst>
          </p:cNvPr>
          <p:cNvSpPr txBox="1"/>
          <p:nvPr/>
        </p:nvSpPr>
        <p:spPr>
          <a:xfrm>
            <a:off x="4977745" y="4243924"/>
            <a:ext cx="2236510" cy="584775"/>
          </a:xfrm>
          <a:prstGeom prst="rect">
            <a:avLst/>
          </a:prstGeom>
          <a:solidFill>
            <a:schemeClr val="accent5">
              <a:lumMod val="50000"/>
              <a:alpha val="56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作者：雨果</a:t>
            </a:r>
          </a:p>
        </p:txBody>
      </p:sp>
    </p:spTree>
    <p:extLst>
      <p:ext uri="{BB962C8B-B14F-4D97-AF65-F5344CB8AC3E}">
        <p14:creationId xmlns:p14="http://schemas.microsoft.com/office/powerpoint/2010/main" val="1620966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E63CB-1441-EA58-BC76-BA51C7465EF6}"/>
              </a:ext>
            </a:extLst>
          </p:cNvPr>
          <p:cNvSpPr txBox="1">
            <a:spLocks/>
          </p:cNvSpPr>
          <p:nvPr/>
        </p:nvSpPr>
        <p:spPr>
          <a:xfrm>
            <a:off x="274320" y="334645"/>
            <a:ext cx="10515600" cy="89979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探究思考二</a:t>
            </a:r>
            <a:r>
              <a:rPr lang="en-US" altLang="zh-CN" dirty="0"/>
              <a:t>——</a:t>
            </a:r>
            <a:r>
              <a:rPr lang="zh-CN" altLang="en-US" dirty="0"/>
              <a:t>作者态度</a:t>
            </a:r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ED655A-D89E-5672-DBCA-8D41521E0637}"/>
              </a:ext>
            </a:extLst>
          </p:cNvPr>
          <p:cNvSpPr txBox="1"/>
          <p:nvPr/>
        </p:nvSpPr>
        <p:spPr>
          <a:xfrm>
            <a:off x="883920" y="2259449"/>
            <a:ext cx="10515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/>
              <a:t>对于圆明园被毁，作者的态度是怎样的？</a:t>
            </a:r>
            <a:endParaRPr lang="en-US" altLang="zh-CN" sz="3600" dirty="0"/>
          </a:p>
          <a:p>
            <a:endParaRPr lang="en-US" altLang="zh-CN" sz="3600" dirty="0"/>
          </a:p>
          <a:p>
            <a:r>
              <a:rPr lang="zh-CN" altLang="en-US" sz="3600" dirty="0"/>
              <a:t>在文中找出表现作者</a:t>
            </a:r>
            <a:r>
              <a:rPr lang="zh-CN" altLang="en-US" sz="3600" b="1" dirty="0">
                <a:solidFill>
                  <a:srgbClr val="FF0000"/>
                </a:solidFill>
              </a:rPr>
              <a:t>态度</a:t>
            </a:r>
            <a:r>
              <a:rPr lang="zh-CN" altLang="en-US" sz="3600" dirty="0"/>
              <a:t>的句子来。注意文中所用</a:t>
            </a:r>
            <a:endParaRPr lang="en-US" altLang="zh-CN" sz="3600" dirty="0"/>
          </a:p>
          <a:p>
            <a:r>
              <a:rPr lang="zh-CN" altLang="en-US" sz="3600" dirty="0"/>
              <a:t>的</a:t>
            </a:r>
            <a:r>
              <a:rPr lang="zh-CN" altLang="en-US" sz="3600" b="1" dirty="0">
                <a:solidFill>
                  <a:srgbClr val="FF0000"/>
                </a:solidFill>
              </a:rPr>
              <a:t>反语</a:t>
            </a:r>
            <a:r>
              <a:rPr lang="zh-CN" altLang="en-US" sz="3600" dirty="0"/>
              <a:t>修辞手法</a:t>
            </a:r>
          </a:p>
        </p:txBody>
      </p:sp>
    </p:spTree>
    <p:extLst>
      <p:ext uri="{BB962C8B-B14F-4D97-AF65-F5344CB8AC3E}">
        <p14:creationId xmlns:p14="http://schemas.microsoft.com/office/powerpoint/2010/main" val="838657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E63CB-1441-EA58-BC76-BA51C7465EF6}"/>
              </a:ext>
            </a:extLst>
          </p:cNvPr>
          <p:cNvSpPr txBox="1">
            <a:spLocks/>
          </p:cNvSpPr>
          <p:nvPr/>
        </p:nvSpPr>
        <p:spPr>
          <a:xfrm>
            <a:off x="274320" y="334645"/>
            <a:ext cx="10515600" cy="89979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思考探究三 </a:t>
            </a:r>
            <a:r>
              <a:rPr lang="en-US" altLang="zh-CN" dirty="0"/>
              <a:t>——</a:t>
            </a:r>
            <a:r>
              <a:rPr lang="zh-CN" altLang="en-US" sz="4400" dirty="0"/>
              <a:t>一起动手概括本文</a:t>
            </a:r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FA7CB15-3138-7227-0EBC-0AEA3C4580B4}"/>
              </a:ext>
            </a:extLst>
          </p:cNvPr>
          <p:cNvSpPr txBox="1"/>
          <p:nvPr/>
        </p:nvSpPr>
        <p:spPr>
          <a:xfrm>
            <a:off x="396240" y="2983925"/>
            <a:ext cx="11264622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圆明园很美丽，作者如此写道：</a:t>
            </a:r>
            <a:r>
              <a:rPr lang="en-US" altLang="zh-CN" sz="3600" dirty="0"/>
              <a:t>______________________</a:t>
            </a:r>
          </a:p>
          <a:p>
            <a:r>
              <a:rPr lang="zh-CN" altLang="en-US" sz="4400" b="1" dirty="0">
                <a:solidFill>
                  <a:srgbClr val="FF0000"/>
                </a:solidFill>
              </a:rPr>
              <a:t>这</a:t>
            </a:r>
            <a:r>
              <a:rPr lang="zh-CN" altLang="en-US" sz="3600" dirty="0"/>
              <a:t>增加了侵略者的罪恶！</a:t>
            </a:r>
            <a:endParaRPr lang="en-US" altLang="zh-CN" sz="3600" dirty="0"/>
          </a:p>
          <a:p>
            <a:endParaRPr lang="en-US" altLang="zh-CN" sz="3600" dirty="0"/>
          </a:p>
          <a:p>
            <a:r>
              <a:rPr lang="zh-CN" altLang="en-US" sz="3600" dirty="0"/>
              <a:t>对于英法联军的行径，作者写道（嘲讽）：</a:t>
            </a:r>
            <a:r>
              <a:rPr lang="en-US" altLang="zh-CN" sz="3600" dirty="0"/>
              <a:t>____________</a:t>
            </a:r>
          </a:p>
          <a:p>
            <a:r>
              <a:rPr lang="zh-CN" altLang="en-US" sz="3600" dirty="0"/>
              <a:t>表现了雨果的正义立场，和对文明的敬畏。</a:t>
            </a:r>
            <a:endParaRPr lang="en-US" altLang="zh-CN" sz="3600" dirty="0"/>
          </a:p>
          <a:p>
            <a:endParaRPr lang="zh-CN" altLang="en-US" sz="36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3262C8-F607-F05F-7256-062E29AAFBB8}"/>
              </a:ext>
            </a:extLst>
          </p:cNvPr>
          <p:cNvSpPr txBox="1"/>
          <p:nvPr/>
        </p:nvSpPr>
        <p:spPr>
          <a:xfrm>
            <a:off x="3124200" y="1463040"/>
            <a:ext cx="5032147" cy="923330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zh-CN" altLang="en-US" sz="5400" b="1" dirty="0"/>
              <a:t>大家动手练一练</a:t>
            </a:r>
          </a:p>
        </p:txBody>
      </p:sp>
    </p:spTree>
    <p:extLst>
      <p:ext uri="{BB962C8B-B14F-4D97-AF65-F5344CB8AC3E}">
        <p14:creationId xmlns:p14="http://schemas.microsoft.com/office/powerpoint/2010/main" val="2132586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E63CB-1441-EA58-BC76-BA51C7465EF6}"/>
              </a:ext>
            </a:extLst>
          </p:cNvPr>
          <p:cNvSpPr txBox="1">
            <a:spLocks/>
          </p:cNvSpPr>
          <p:nvPr/>
        </p:nvSpPr>
        <p:spPr>
          <a:xfrm>
            <a:off x="274320" y="334645"/>
            <a:ext cx="10515600" cy="89979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拓展思考：从圆明园思考出去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F04FB37-7E47-B4E9-2A14-CFE8FC3AA394}"/>
              </a:ext>
            </a:extLst>
          </p:cNvPr>
          <p:cNvSpPr txBox="1"/>
          <p:nvPr/>
        </p:nvSpPr>
        <p:spPr>
          <a:xfrm>
            <a:off x="0" y="1379483"/>
            <a:ext cx="11979629" cy="2246769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1860</a:t>
            </a:r>
            <a:r>
              <a:rPr lang="zh-CN" altLang="en-US" sz="2800" dirty="0"/>
              <a:t>年</a:t>
            </a:r>
            <a:r>
              <a:rPr lang="en-US" altLang="zh-CN" sz="2800" dirty="0"/>
              <a:t>10</a:t>
            </a:r>
            <a:r>
              <a:rPr lang="zh-CN" altLang="en-US" sz="2800" dirty="0"/>
              <a:t>月</a:t>
            </a:r>
            <a:r>
              <a:rPr lang="en-US" altLang="zh-CN" sz="2800" dirty="0"/>
              <a:t>18</a:t>
            </a:r>
            <a:r>
              <a:rPr lang="zh-CN" altLang="en-US" sz="2800" dirty="0"/>
              <a:t>日，英法联军进入圆明园，当联军劫掠完毕传令纵火的时候，</a:t>
            </a:r>
            <a:endParaRPr lang="en-US" altLang="zh-CN" sz="2800" dirty="0"/>
          </a:p>
          <a:p>
            <a:r>
              <a:rPr lang="zh-CN" altLang="en-US" sz="2800" dirty="0"/>
              <a:t>各军并无火器，惟有水桶、水锅而已。洋人正为缺少纵火之物而着急之际，</a:t>
            </a:r>
            <a:endParaRPr lang="en-US" altLang="zh-CN" sz="2800" dirty="0"/>
          </a:p>
          <a:p>
            <a:r>
              <a:rPr lang="zh-CN" altLang="en-US" sz="2800" dirty="0"/>
              <a:t>又是海淀华人暨华役，将携来之火线、秫秸一切引火之物齐集以待。联军走</a:t>
            </a:r>
            <a:endParaRPr lang="en-US" altLang="zh-CN" sz="2800" dirty="0"/>
          </a:p>
          <a:p>
            <a:r>
              <a:rPr lang="zh-CN" altLang="en-US" sz="2800" dirty="0"/>
              <a:t>后，周边百姓一哄而上，把皇家园林剩余的东西哄抢个精光。</a:t>
            </a:r>
            <a:endParaRPr lang="en-US" altLang="zh-CN" sz="2800" dirty="0"/>
          </a:p>
          <a:p>
            <a:r>
              <a:rPr lang="en-US" altLang="zh-CN" sz="2800" dirty="0"/>
              <a:t>——</a:t>
            </a:r>
            <a:r>
              <a:rPr lang="zh-CN" altLang="en-US" sz="2800" dirty="0"/>
              <a:t>汪康年：</a:t>
            </a:r>
            <a:r>
              <a:rPr lang="en-US" altLang="zh-CN" sz="2800" dirty="0"/>
              <a:t>《</a:t>
            </a:r>
            <a:r>
              <a:rPr lang="zh-CN" altLang="en-US" sz="2800" dirty="0"/>
              <a:t>记英法联军焚劫圆明园事</a:t>
            </a:r>
            <a:r>
              <a:rPr lang="en-US" altLang="zh-CN" sz="2800" dirty="0"/>
              <a:t>》</a:t>
            </a:r>
            <a:endParaRPr lang="zh-CN" altLang="en-US" sz="2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CC0C90-DEFF-0BEB-7D28-550D629C719F}"/>
              </a:ext>
            </a:extLst>
          </p:cNvPr>
          <p:cNvSpPr txBox="1"/>
          <p:nvPr/>
        </p:nvSpPr>
        <p:spPr>
          <a:xfrm>
            <a:off x="-1" y="3771295"/>
            <a:ext cx="11979629" cy="1815882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r>
              <a:rPr lang="zh-CN" altLang="en-US" dirty="0"/>
              <a:t>著名诗人龚自珍的儿子龚橙精通英文，但穷困潦倒，当时曾在英法联军中任</a:t>
            </a:r>
            <a:endParaRPr lang="en-US" altLang="zh-CN" dirty="0"/>
          </a:p>
          <a:p>
            <a:r>
              <a:rPr lang="zh-CN" altLang="en-US" dirty="0"/>
              <a:t>翻译混口饭吃。因为跟洋人干活被骂为“汉奸”。晚清小说</a:t>
            </a:r>
            <a:r>
              <a:rPr lang="en-US" altLang="zh-CN" dirty="0"/>
              <a:t>《</a:t>
            </a:r>
            <a:r>
              <a:rPr lang="zh-CN" altLang="en-US" dirty="0"/>
              <a:t>孽海花</a:t>
            </a:r>
            <a:r>
              <a:rPr lang="en-US" altLang="zh-CN" dirty="0"/>
              <a:t>》</a:t>
            </a:r>
            <a:r>
              <a:rPr lang="zh-CN" altLang="en-US" dirty="0"/>
              <a:t>借助他</a:t>
            </a:r>
            <a:endParaRPr lang="en-US" altLang="zh-CN" dirty="0"/>
          </a:p>
          <a:p>
            <a:r>
              <a:rPr lang="zh-CN" altLang="en-US" dirty="0"/>
              <a:t>的口回应：我们本来是良民，上进之路被你们堵死，还被尔等贪官盘剥压</a:t>
            </a:r>
            <a:endParaRPr lang="en-US" altLang="zh-CN" dirty="0"/>
          </a:p>
          <a:p>
            <a:r>
              <a:rPr lang="zh-CN" altLang="en-US" dirty="0"/>
              <a:t>榨，衣食都不全，你看我是汉奸，我看你是国贼！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AB92D93-24CD-CD94-CC8F-A3EABE06E53E}"/>
              </a:ext>
            </a:extLst>
          </p:cNvPr>
          <p:cNvSpPr txBox="1"/>
          <p:nvPr/>
        </p:nvSpPr>
        <p:spPr>
          <a:xfrm>
            <a:off x="59732" y="5777765"/>
            <a:ext cx="12072536" cy="954107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r>
              <a:rPr lang="en-US" altLang="zh-CN" dirty="0"/>
              <a:t>1836</a:t>
            </a:r>
            <a:r>
              <a:rPr lang="zh-CN" altLang="en-US" dirty="0"/>
              <a:t>年太常寺卿许乃济给道光皇帝建议：听任国内种植（鸦片），以抵制外</a:t>
            </a:r>
            <a:endParaRPr lang="en-US" altLang="zh-CN" dirty="0"/>
          </a:p>
          <a:p>
            <a:r>
              <a:rPr lang="zh-CN" altLang="en-US" dirty="0"/>
              <a:t>来鸦片。</a:t>
            </a:r>
          </a:p>
        </p:txBody>
      </p:sp>
    </p:spTree>
    <p:extLst>
      <p:ext uri="{BB962C8B-B14F-4D97-AF65-F5344CB8AC3E}">
        <p14:creationId xmlns:p14="http://schemas.microsoft.com/office/powerpoint/2010/main" val="3741507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E63CB-1441-EA58-BC76-BA51C7465EF6}"/>
              </a:ext>
            </a:extLst>
          </p:cNvPr>
          <p:cNvSpPr txBox="1">
            <a:spLocks/>
          </p:cNvSpPr>
          <p:nvPr/>
        </p:nvSpPr>
        <p:spPr>
          <a:xfrm>
            <a:off x="274320" y="334645"/>
            <a:ext cx="10515600" cy="89979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由图说</a:t>
            </a:r>
            <a:r>
              <a:rPr lang="en-US" altLang="zh-CN" dirty="0"/>
              <a:t>——</a:t>
            </a:r>
            <a:r>
              <a:rPr lang="zh-CN" altLang="en-US" dirty="0"/>
              <a:t>独立思考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37EB87-CE20-205A-A874-D141D0B16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756" y="1694180"/>
            <a:ext cx="6393526" cy="432562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40B6DDF-7A93-74AC-C3DC-37AB76325D4F}"/>
              </a:ext>
            </a:extLst>
          </p:cNvPr>
          <p:cNvSpPr txBox="1"/>
          <p:nvPr/>
        </p:nvSpPr>
        <p:spPr>
          <a:xfrm>
            <a:off x="227718" y="2055277"/>
            <a:ext cx="557075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鸦片战争期间，镇江守将海龄，在</a:t>
            </a:r>
            <a:endParaRPr lang="en-US" altLang="zh-CN" sz="2800" dirty="0"/>
          </a:p>
          <a:p>
            <a:r>
              <a:rPr lang="zh-CN" altLang="en-US" sz="2800" dirty="0"/>
              <a:t>迎战黄军之前，先预防性地杀了镇</a:t>
            </a:r>
            <a:endParaRPr lang="en-US" altLang="zh-CN" sz="2800" dirty="0"/>
          </a:p>
          <a:p>
            <a:r>
              <a:rPr lang="zh-CN" altLang="en-US" sz="2800" dirty="0"/>
              <a:t>江周边</a:t>
            </a:r>
            <a:r>
              <a:rPr lang="en-US" altLang="zh-CN" sz="2800" dirty="0"/>
              <a:t>2</a:t>
            </a:r>
            <a:r>
              <a:rPr lang="zh-CN" altLang="en-US" sz="2800" dirty="0"/>
              <a:t>万汉人平民，以免得“汉奸</a:t>
            </a:r>
            <a:endParaRPr lang="en-US" altLang="zh-CN" sz="2800" dirty="0"/>
          </a:p>
          <a:p>
            <a:r>
              <a:rPr lang="zh-CN" altLang="en-US" sz="2800" dirty="0"/>
              <a:t>通夷”。</a:t>
            </a:r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捍卫的是皇权，失去的是民心！</a:t>
            </a:r>
          </a:p>
        </p:txBody>
      </p:sp>
    </p:spTree>
    <p:extLst>
      <p:ext uri="{BB962C8B-B14F-4D97-AF65-F5344CB8AC3E}">
        <p14:creationId xmlns:p14="http://schemas.microsoft.com/office/powerpoint/2010/main" val="4122082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E63CB-1441-EA58-BC76-BA51C7465EF6}"/>
              </a:ext>
            </a:extLst>
          </p:cNvPr>
          <p:cNvSpPr txBox="1">
            <a:spLocks/>
          </p:cNvSpPr>
          <p:nvPr/>
        </p:nvSpPr>
        <p:spPr>
          <a:xfrm>
            <a:off x="274320" y="334645"/>
            <a:ext cx="10515600" cy="89979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作业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3FFA1FB-A59F-71DE-6A26-9359BC4C385B}"/>
              </a:ext>
            </a:extLst>
          </p:cNvPr>
          <p:cNvSpPr txBox="1"/>
          <p:nvPr/>
        </p:nvSpPr>
        <p:spPr>
          <a:xfrm>
            <a:off x="1143000" y="2255520"/>
            <a:ext cx="472276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必做：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1.</a:t>
            </a:r>
            <a:r>
              <a:rPr lang="zh-CN" altLang="en-US" sz="2400" dirty="0"/>
              <a:t>掌握本课生词；</a:t>
            </a:r>
            <a:endParaRPr lang="en-US" altLang="zh-CN" sz="2400" dirty="0"/>
          </a:p>
          <a:p>
            <a:r>
              <a:rPr lang="en-US" altLang="zh-CN" sz="2400" dirty="0"/>
              <a:t>2.</a:t>
            </a:r>
            <a:r>
              <a:rPr lang="zh-CN" altLang="en-US" sz="2400" dirty="0"/>
              <a:t>完成</a:t>
            </a:r>
            <a:r>
              <a:rPr lang="en-US" altLang="zh-CN" sz="2400" dirty="0"/>
              <a:t>《</a:t>
            </a:r>
            <a:r>
              <a:rPr lang="zh-CN" altLang="en-US" sz="2400" dirty="0"/>
              <a:t>优化设计</a:t>
            </a:r>
            <a:r>
              <a:rPr lang="en-US" altLang="zh-CN" sz="2400" dirty="0"/>
              <a:t>》</a:t>
            </a:r>
            <a:r>
              <a:rPr lang="zh-CN" altLang="en-US" sz="2400" dirty="0"/>
              <a:t>之基础部分。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选做：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《</a:t>
            </a:r>
            <a:r>
              <a:rPr lang="zh-CN" altLang="en-US" sz="2400" dirty="0"/>
              <a:t>优化设计</a:t>
            </a:r>
            <a:r>
              <a:rPr lang="en-US" altLang="zh-CN" sz="2400" dirty="0"/>
              <a:t>》</a:t>
            </a:r>
            <a:r>
              <a:rPr lang="zh-CN" altLang="en-US" sz="2400" dirty="0"/>
              <a:t>能力拓展部分。</a:t>
            </a:r>
          </a:p>
        </p:txBody>
      </p:sp>
    </p:spTree>
    <p:extLst>
      <p:ext uri="{BB962C8B-B14F-4D97-AF65-F5344CB8AC3E}">
        <p14:creationId xmlns:p14="http://schemas.microsoft.com/office/powerpoint/2010/main" val="4025951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9A01E1-D95D-4307-BD31-6FCC8EEF1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49885"/>
            <a:ext cx="10515600" cy="899795"/>
          </a:xfr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/>
          <a:lstStyle/>
          <a:p>
            <a:r>
              <a:rPr lang="zh-CN" altLang="en-US" dirty="0"/>
              <a:t>作者：雨果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7C56F6F-3FAB-0C8F-99D6-8FBEEFD48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07187"/>
            <a:ext cx="3754450" cy="5000928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A764EAA-711A-19B3-1BE4-65BD7004DB77}"/>
              </a:ext>
            </a:extLst>
          </p:cNvPr>
          <p:cNvSpPr txBox="1"/>
          <p:nvPr/>
        </p:nvSpPr>
        <p:spPr>
          <a:xfrm>
            <a:off x="4358640" y="1703705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法国浪漫主义文学的代表人物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C3FCFFE-521B-813D-C347-2802749F53B3}"/>
              </a:ext>
            </a:extLst>
          </p:cNvPr>
          <p:cNvSpPr txBox="1"/>
          <p:nvPr/>
        </p:nvSpPr>
        <p:spPr>
          <a:xfrm>
            <a:off x="4358640" y="3642360"/>
            <a:ext cx="736611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r>
              <a:rPr lang="zh-CN" altLang="en-US" dirty="0"/>
              <a:t>代表作品：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小说</a:t>
            </a:r>
            <a:r>
              <a:rPr lang="en-US" altLang="zh-CN" dirty="0"/>
              <a:t>《</a:t>
            </a:r>
            <a:r>
              <a:rPr lang="zh-CN" altLang="en-US" dirty="0"/>
              <a:t>巴黎圣母院</a:t>
            </a:r>
            <a:r>
              <a:rPr lang="en-US" altLang="zh-CN" dirty="0"/>
              <a:t>》《</a:t>
            </a:r>
            <a:r>
              <a:rPr lang="zh-CN" altLang="en-US" dirty="0"/>
              <a:t>悲惨世界</a:t>
            </a:r>
            <a:r>
              <a:rPr lang="en-US" altLang="zh-CN" dirty="0"/>
              <a:t>》《</a:t>
            </a:r>
            <a:r>
              <a:rPr lang="zh-CN" altLang="en-US" dirty="0"/>
              <a:t>九三年</a:t>
            </a:r>
            <a:r>
              <a:rPr lang="en-US" altLang="zh-CN" dirty="0"/>
              <a:t>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1037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ACAD7F3-946B-81EC-14E8-18CF6A2113C5}"/>
              </a:ext>
            </a:extLst>
          </p:cNvPr>
          <p:cNvSpPr txBox="1">
            <a:spLocks/>
          </p:cNvSpPr>
          <p:nvPr/>
        </p:nvSpPr>
        <p:spPr>
          <a:xfrm>
            <a:off x="274320" y="334645"/>
            <a:ext cx="10515600" cy="89979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背景介绍：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94F7E1C-3C79-2301-2659-AF62CB22D4B0}"/>
              </a:ext>
            </a:extLst>
          </p:cNvPr>
          <p:cNvSpPr txBox="1"/>
          <p:nvPr/>
        </p:nvSpPr>
        <p:spPr>
          <a:xfrm>
            <a:off x="1694795" y="2957086"/>
            <a:ext cx="8802410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1856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年，英法两国联合发动了第二次鸦片战争。</a:t>
            </a:r>
            <a:endParaRPr lang="en-US" altLang="zh-CN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2434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E63CB-1441-EA58-BC76-BA51C7465EF6}"/>
              </a:ext>
            </a:extLst>
          </p:cNvPr>
          <p:cNvSpPr txBox="1">
            <a:spLocks/>
          </p:cNvSpPr>
          <p:nvPr/>
        </p:nvSpPr>
        <p:spPr>
          <a:xfrm>
            <a:off x="274320" y="334645"/>
            <a:ext cx="10515600" cy="89979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圆明园被毁前</a:t>
            </a:r>
          </a:p>
        </p:txBody>
      </p:sp>
      <p:pic>
        <p:nvPicPr>
          <p:cNvPr id="3" name="Picture 2" descr="http://n.sinaimg.cn/sinacn/20170319/baa3-fycnyhk9677010.jpg">
            <a:extLst>
              <a:ext uri="{FF2B5EF4-FFF2-40B4-BE49-F238E27FC236}">
                <a16:creationId xmlns:a16="http://schemas.microsoft.com/office/drawing/2014/main" id="{D0E863AD-AB15-08BA-6C62-049C08218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12000" contrast="12000"/>
          </a:blip>
          <a:srcRect r="2895" b="2290"/>
          <a:stretch>
            <a:fillRect/>
          </a:stretch>
        </p:blipFill>
        <p:spPr bwMode="auto">
          <a:xfrm>
            <a:off x="16628" y="2163268"/>
            <a:ext cx="5863590" cy="39995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2" descr="http://tc.sinaimg.cn/maxwidth.2048/tc.service.weibo.com/image_nationalgeographic_com_cn/f8527119424d25ed416d89784c50de41.jpg">
            <a:extLst>
              <a:ext uri="{FF2B5EF4-FFF2-40B4-BE49-F238E27FC236}">
                <a16:creationId xmlns:a16="http://schemas.microsoft.com/office/drawing/2014/main" id="{0F50D301-F1D7-C662-7EA8-094765842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12000" contrast="12000"/>
          </a:blip>
          <a:srcRect b="11445"/>
          <a:stretch>
            <a:fillRect/>
          </a:stretch>
        </p:blipFill>
        <p:spPr bwMode="auto">
          <a:xfrm>
            <a:off x="6096000" y="2198578"/>
            <a:ext cx="5938024" cy="39642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87671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E63CB-1441-EA58-BC76-BA51C7465EF6}"/>
              </a:ext>
            </a:extLst>
          </p:cNvPr>
          <p:cNvSpPr txBox="1">
            <a:spLocks/>
          </p:cNvSpPr>
          <p:nvPr/>
        </p:nvSpPr>
        <p:spPr>
          <a:xfrm>
            <a:off x="274320" y="334645"/>
            <a:ext cx="10515600" cy="89979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圆明园中的文物</a:t>
            </a:r>
          </a:p>
        </p:txBody>
      </p:sp>
      <p:sp>
        <p:nvSpPr>
          <p:cNvPr id="3" name="AutoShape 2" descr="2">
            <a:extLst>
              <a:ext uri="{FF2B5EF4-FFF2-40B4-BE49-F238E27FC236}">
                <a16:creationId xmlns:a16="http://schemas.microsoft.com/office/drawing/2014/main" id="{A663235D-001B-40B1-40D5-96ACB42991AD}"/>
              </a:ext>
            </a:extLst>
          </p:cNvPr>
          <p:cNvSpPr>
            <a:spLocks noChangeAspect="1"/>
          </p:cNvSpPr>
          <p:nvPr/>
        </p:nvSpPr>
        <p:spPr>
          <a:xfrm>
            <a:off x="183091" y="3114060"/>
            <a:ext cx="951310" cy="731044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 sz="1350" dirty="0">
              <a:latin typeface="Arial" panose="020B0604020202020204" pitchFamily="34" charset="0"/>
            </a:endParaRPr>
          </a:p>
        </p:txBody>
      </p:sp>
      <p:pic>
        <p:nvPicPr>
          <p:cNvPr id="4" name="Picture 3" descr="8">
            <a:extLst>
              <a:ext uri="{FF2B5EF4-FFF2-40B4-BE49-F238E27FC236}">
                <a16:creationId xmlns:a16="http://schemas.microsoft.com/office/drawing/2014/main" id="{824B76CF-584A-80B8-42D2-38B796F84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12000" contrast="12000"/>
          </a:blip>
          <a:stretch>
            <a:fillRect/>
          </a:stretch>
        </p:blipFill>
        <p:spPr>
          <a:xfrm>
            <a:off x="567663" y="3061672"/>
            <a:ext cx="964406" cy="75604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4" descr="qzhyb">
            <a:extLst>
              <a:ext uri="{FF2B5EF4-FFF2-40B4-BE49-F238E27FC236}">
                <a16:creationId xmlns:a16="http://schemas.microsoft.com/office/drawing/2014/main" id="{3E720A8B-204F-8A38-F23B-C1747AF1AD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-12000" contrast="12000"/>
          </a:blip>
          <a:stretch>
            <a:fillRect/>
          </a:stretch>
        </p:blipFill>
        <p:spPr>
          <a:xfrm>
            <a:off x="1559453" y="3845103"/>
            <a:ext cx="1566863" cy="971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5" descr="qzhyb">
            <a:extLst>
              <a:ext uri="{FF2B5EF4-FFF2-40B4-BE49-F238E27FC236}">
                <a16:creationId xmlns:a16="http://schemas.microsoft.com/office/drawing/2014/main" id="{6F3D7D80-244E-6813-EB3F-CCC2AA7521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-12000" contrast="12000"/>
          </a:blip>
          <a:stretch>
            <a:fillRect/>
          </a:stretch>
        </p:blipFill>
        <p:spPr>
          <a:xfrm>
            <a:off x="2585772" y="4842847"/>
            <a:ext cx="1890713" cy="145970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Picture 6" descr="qzhyb">
            <a:extLst>
              <a:ext uri="{FF2B5EF4-FFF2-40B4-BE49-F238E27FC236}">
                <a16:creationId xmlns:a16="http://schemas.microsoft.com/office/drawing/2014/main" id="{05305CEE-7C11-EACD-A449-3D78947EEB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-12000" contrast="12000"/>
          </a:blip>
          <a:stretch>
            <a:fillRect/>
          </a:stretch>
        </p:blipFill>
        <p:spPr>
          <a:xfrm>
            <a:off x="183091" y="4842847"/>
            <a:ext cx="2349104" cy="145970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7" descr="qzhyb">
            <a:extLst>
              <a:ext uri="{FF2B5EF4-FFF2-40B4-BE49-F238E27FC236}">
                <a16:creationId xmlns:a16="http://schemas.microsoft.com/office/drawing/2014/main" id="{A6298D13-AE05-5C16-7EB4-C300270FA20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lum bright="-12000" contrast="12000"/>
          </a:blip>
          <a:stretch>
            <a:fillRect/>
          </a:stretch>
        </p:blipFill>
        <p:spPr>
          <a:xfrm>
            <a:off x="4530063" y="4842847"/>
            <a:ext cx="862013" cy="145970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Picture 8" descr="qzhyb">
            <a:extLst>
              <a:ext uri="{FF2B5EF4-FFF2-40B4-BE49-F238E27FC236}">
                <a16:creationId xmlns:a16="http://schemas.microsoft.com/office/drawing/2014/main" id="{159745C3-694F-6445-BA51-78A733025CB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-12000" contrast="12000"/>
          </a:blip>
          <a:stretch>
            <a:fillRect/>
          </a:stretch>
        </p:blipFill>
        <p:spPr>
          <a:xfrm>
            <a:off x="5448034" y="4842847"/>
            <a:ext cx="827485" cy="145970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Picture 9" descr="qzhyb">
            <a:extLst>
              <a:ext uri="{FF2B5EF4-FFF2-40B4-BE49-F238E27FC236}">
                <a16:creationId xmlns:a16="http://schemas.microsoft.com/office/drawing/2014/main" id="{99783B60-0537-D806-39A2-D9B6EEFF5A0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lum bright="-12000" contrast="12000"/>
          </a:blip>
          <a:stretch>
            <a:fillRect/>
          </a:stretch>
        </p:blipFill>
        <p:spPr>
          <a:xfrm>
            <a:off x="6359726" y="4842847"/>
            <a:ext cx="633413" cy="145970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Picture 10" descr="qtlq">
            <a:extLst>
              <a:ext uri="{FF2B5EF4-FFF2-40B4-BE49-F238E27FC236}">
                <a16:creationId xmlns:a16="http://schemas.microsoft.com/office/drawing/2014/main" id="{753C42A3-4048-1ADE-EF24-E0328DE4676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lum bright="-12000" contrast="12000"/>
          </a:blip>
          <a:stretch>
            <a:fillRect/>
          </a:stretch>
        </p:blipFill>
        <p:spPr>
          <a:xfrm>
            <a:off x="5664728" y="2081788"/>
            <a:ext cx="1088231" cy="135612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Picture 11" descr="qtlq">
            <a:extLst>
              <a:ext uri="{FF2B5EF4-FFF2-40B4-BE49-F238E27FC236}">
                <a16:creationId xmlns:a16="http://schemas.microsoft.com/office/drawing/2014/main" id="{E52520E1-49BB-3A10-C423-32E249948F0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lum bright="-12000" contrast="12000"/>
          </a:blip>
          <a:stretch>
            <a:fillRect/>
          </a:stretch>
        </p:blipFill>
        <p:spPr>
          <a:xfrm>
            <a:off x="3179894" y="2034163"/>
            <a:ext cx="1183481" cy="140374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Picture 12" descr="qtlq">
            <a:extLst>
              <a:ext uri="{FF2B5EF4-FFF2-40B4-BE49-F238E27FC236}">
                <a16:creationId xmlns:a16="http://schemas.microsoft.com/office/drawing/2014/main" id="{428768FD-5B93-735A-414E-D21D91B9B01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lum bright="-12000" contrast="12000"/>
          </a:blip>
          <a:stretch>
            <a:fillRect/>
          </a:stretch>
        </p:blipFill>
        <p:spPr>
          <a:xfrm>
            <a:off x="4476484" y="2056785"/>
            <a:ext cx="1053704" cy="14049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Picture 13" descr="qtlq">
            <a:extLst>
              <a:ext uri="{FF2B5EF4-FFF2-40B4-BE49-F238E27FC236}">
                <a16:creationId xmlns:a16="http://schemas.microsoft.com/office/drawing/2014/main" id="{4B183420-680D-E656-6962-73CA424F2AD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lum bright="-12000" contrast="12000"/>
          </a:blip>
          <a:stretch>
            <a:fillRect/>
          </a:stretch>
        </p:blipFill>
        <p:spPr>
          <a:xfrm>
            <a:off x="5664728" y="3492678"/>
            <a:ext cx="1084660" cy="1243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Picture 14" descr="qtlq">
            <a:extLst>
              <a:ext uri="{FF2B5EF4-FFF2-40B4-BE49-F238E27FC236}">
                <a16:creationId xmlns:a16="http://schemas.microsoft.com/office/drawing/2014/main" id="{8098FB8C-BDDD-F045-155E-C84C4681909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lum bright="-12000" contrast="12000"/>
          </a:blip>
          <a:stretch>
            <a:fillRect/>
          </a:stretch>
        </p:blipFill>
        <p:spPr>
          <a:xfrm>
            <a:off x="4476484" y="3492678"/>
            <a:ext cx="1081088" cy="124182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Picture 15" descr="qtlq">
            <a:extLst>
              <a:ext uri="{FF2B5EF4-FFF2-40B4-BE49-F238E27FC236}">
                <a16:creationId xmlns:a16="http://schemas.microsoft.com/office/drawing/2014/main" id="{8E26890C-B626-221B-01C4-07C35767E03A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179894" y="3492678"/>
            <a:ext cx="1134665" cy="124182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" name="Picture 17" descr="图片5">
            <a:extLst>
              <a:ext uri="{FF2B5EF4-FFF2-40B4-BE49-F238E27FC236}">
                <a16:creationId xmlns:a16="http://schemas.microsoft.com/office/drawing/2014/main" id="{E1F42C76-CBF4-7C4E-DB73-5788F58773A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lum bright="-12000" contrast="12000"/>
          </a:blip>
          <a:stretch>
            <a:fillRect/>
          </a:stretch>
        </p:blipFill>
        <p:spPr>
          <a:xfrm>
            <a:off x="183091" y="2102028"/>
            <a:ext cx="1685925" cy="95369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Picture 18" descr="图片6">
            <a:extLst>
              <a:ext uri="{FF2B5EF4-FFF2-40B4-BE49-F238E27FC236}">
                <a16:creationId xmlns:a16="http://schemas.microsoft.com/office/drawing/2014/main" id="{21EFB61B-F97F-E3E4-9012-2D7916A9B4C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lum bright="-12000" contrast="12000"/>
          </a:blip>
          <a:stretch>
            <a:fillRect/>
          </a:stretch>
        </p:blipFill>
        <p:spPr>
          <a:xfrm>
            <a:off x="1938072" y="2081788"/>
            <a:ext cx="1166813" cy="165496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" name="Picture 19" descr="图片7">
            <a:extLst>
              <a:ext uri="{FF2B5EF4-FFF2-40B4-BE49-F238E27FC236}">
                <a16:creationId xmlns:a16="http://schemas.microsoft.com/office/drawing/2014/main" id="{55B82BA4-20E1-C9D4-4EF8-0DCC0058FA1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lum bright="-12000" contrast="12000"/>
          </a:blip>
          <a:stretch>
            <a:fillRect/>
          </a:stretch>
        </p:blipFill>
        <p:spPr>
          <a:xfrm>
            <a:off x="183091" y="3870107"/>
            <a:ext cx="1365647" cy="9667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" name="Picture 2" descr="图片11">
            <a:extLst>
              <a:ext uri="{FF2B5EF4-FFF2-40B4-BE49-F238E27FC236}">
                <a16:creationId xmlns:a16="http://schemas.microsoft.com/office/drawing/2014/main" id="{AA493C8D-FD5C-E8DE-0205-9532239F38F3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lum bright="-12000" contrast="12000"/>
          </a:blip>
          <a:stretch>
            <a:fillRect/>
          </a:stretch>
        </p:blipFill>
        <p:spPr>
          <a:xfrm>
            <a:off x="7156176" y="4353501"/>
            <a:ext cx="2728123" cy="152647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" name="Picture 3" descr="图片12">
            <a:extLst>
              <a:ext uri="{FF2B5EF4-FFF2-40B4-BE49-F238E27FC236}">
                <a16:creationId xmlns:a16="http://schemas.microsoft.com/office/drawing/2014/main" id="{BBFD81BE-C650-9F29-C620-174AA8C85752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lum bright="-12000" contrast="12000"/>
          </a:blip>
          <a:stretch>
            <a:fillRect/>
          </a:stretch>
        </p:blipFill>
        <p:spPr>
          <a:xfrm>
            <a:off x="9890187" y="4353501"/>
            <a:ext cx="2218654" cy="156610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" name="Picture 4" descr="图片13">
            <a:extLst>
              <a:ext uri="{FF2B5EF4-FFF2-40B4-BE49-F238E27FC236}">
                <a16:creationId xmlns:a16="http://schemas.microsoft.com/office/drawing/2014/main" id="{CC839F2F-9615-E4EB-B0C0-9B2545E0BD1C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lum bright="-12000" contrast="12000"/>
          </a:blip>
          <a:stretch>
            <a:fillRect/>
          </a:stretch>
        </p:blipFill>
        <p:spPr>
          <a:xfrm>
            <a:off x="9884299" y="2258481"/>
            <a:ext cx="2262158" cy="155740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" name="Picture 5" descr="图片14">
            <a:extLst>
              <a:ext uri="{FF2B5EF4-FFF2-40B4-BE49-F238E27FC236}">
                <a16:creationId xmlns:a16="http://schemas.microsoft.com/office/drawing/2014/main" id="{DC02668B-A122-0241-BD09-B94A55D5AB92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lum bright="-12000" contrast="12000"/>
          </a:blip>
          <a:stretch>
            <a:fillRect/>
          </a:stretch>
        </p:blipFill>
        <p:spPr>
          <a:xfrm>
            <a:off x="7119267" y="2287008"/>
            <a:ext cx="2582146" cy="1503271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423736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E63CB-1441-EA58-BC76-BA51C7465EF6}"/>
              </a:ext>
            </a:extLst>
          </p:cNvPr>
          <p:cNvSpPr txBox="1">
            <a:spLocks/>
          </p:cNvSpPr>
          <p:nvPr/>
        </p:nvSpPr>
        <p:spPr>
          <a:xfrm>
            <a:off x="274320" y="334645"/>
            <a:ext cx="10515600" cy="89979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被毁后的圆明园</a:t>
            </a:r>
          </a:p>
        </p:txBody>
      </p:sp>
      <p:pic>
        <p:nvPicPr>
          <p:cNvPr id="3" name="Picture 6" descr="http://k.zol-img.com.cn/dcbbs/13456/a13455483_01000.jpg">
            <a:extLst>
              <a:ext uri="{FF2B5EF4-FFF2-40B4-BE49-F238E27FC236}">
                <a16:creationId xmlns:a16="http://schemas.microsoft.com/office/drawing/2014/main" id="{FB89FB60-FCC8-1D86-831A-00E2F60495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12000" contrast="12000"/>
          </a:blip>
          <a:srcRect t="9492" b="9830"/>
          <a:stretch>
            <a:fillRect/>
          </a:stretch>
        </p:blipFill>
        <p:spPr>
          <a:xfrm>
            <a:off x="274320" y="1928336"/>
            <a:ext cx="5572601" cy="339756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DB9116F-BED2-25CA-E56A-01BD3C3F4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841" y="1928336"/>
            <a:ext cx="4531506" cy="339756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C53B497-337C-FB83-178B-BC16DBC58858}"/>
              </a:ext>
            </a:extLst>
          </p:cNvPr>
          <p:cNvSpPr txBox="1"/>
          <p:nvPr/>
        </p:nvSpPr>
        <p:spPr>
          <a:xfrm>
            <a:off x="3060620" y="5623560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4962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E63CB-1441-EA58-BC76-BA51C7465EF6}"/>
              </a:ext>
            </a:extLst>
          </p:cNvPr>
          <p:cNvSpPr txBox="1">
            <a:spLocks/>
          </p:cNvSpPr>
          <p:nvPr/>
        </p:nvSpPr>
        <p:spPr>
          <a:xfrm>
            <a:off x="274320" y="334645"/>
            <a:ext cx="10515600" cy="89979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文中生字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E574A3B-1DCB-2BB3-9475-09F0B4E4ED2B}"/>
              </a:ext>
            </a:extLst>
          </p:cNvPr>
          <p:cNvSpPr txBox="1"/>
          <p:nvPr/>
        </p:nvSpPr>
        <p:spPr>
          <a:xfrm>
            <a:off x="395189" y="2511447"/>
            <a:ext cx="1098730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赞誉（</a:t>
            </a:r>
            <a:r>
              <a:rPr lang="en-US" altLang="zh-CN" sz="2800" dirty="0"/>
              <a:t> </a:t>
            </a:r>
            <a:r>
              <a:rPr lang="en-US" altLang="zh-CN" sz="2800" dirty="0" err="1"/>
              <a:t>zàn</a:t>
            </a:r>
            <a:r>
              <a:rPr lang="en-US" altLang="zh-CN" sz="2800" dirty="0"/>
              <a:t> </a:t>
            </a:r>
            <a:r>
              <a:rPr lang="en-US" altLang="zh-CN" sz="2800" dirty="0" err="1"/>
              <a:t>yù</a:t>
            </a:r>
            <a:r>
              <a:rPr lang="zh-CN" altLang="en-US" sz="2800" dirty="0"/>
              <a:t>）       恍若（</a:t>
            </a:r>
            <a:r>
              <a:rPr lang="en-US" altLang="zh-CN" sz="2800" dirty="0" err="1"/>
              <a:t>huǎng</a:t>
            </a:r>
            <a:r>
              <a:rPr lang="en-US" altLang="zh-CN" sz="2800" dirty="0"/>
              <a:t>  </a:t>
            </a:r>
            <a:r>
              <a:rPr lang="en-US" altLang="zh-CN" sz="2800" dirty="0" err="1"/>
              <a:t>ruò</a:t>
            </a:r>
            <a:r>
              <a:rPr lang="zh-CN" altLang="en-US" sz="2800" dirty="0"/>
              <a:t>）        绸缎 （</a:t>
            </a:r>
            <a:r>
              <a:rPr lang="en-US" altLang="zh-CN" sz="2800" dirty="0"/>
              <a:t> </a:t>
            </a:r>
            <a:r>
              <a:rPr lang="en-US" altLang="zh-CN" sz="2800" dirty="0" err="1"/>
              <a:t>chóu</a:t>
            </a:r>
            <a:r>
              <a:rPr lang="en-US" altLang="zh-CN" sz="2800" dirty="0"/>
              <a:t> </a:t>
            </a:r>
            <a:r>
              <a:rPr lang="en-US" altLang="zh-CN" sz="2800" dirty="0" err="1"/>
              <a:t>duàn</a:t>
            </a:r>
            <a:r>
              <a:rPr lang="en-US" altLang="zh-CN" sz="2800" dirty="0"/>
              <a:t> 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琉璃 （</a:t>
            </a:r>
            <a:r>
              <a:rPr lang="en-US" altLang="zh-CN" sz="2800" dirty="0" err="1"/>
              <a:t>liú</a:t>
            </a:r>
            <a:r>
              <a:rPr lang="en-US" altLang="zh-CN" sz="2800" dirty="0"/>
              <a:t>  </a:t>
            </a:r>
            <a:r>
              <a:rPr lang="en-US" altLang="zh-CN" sz="2800" dirty="0" err="1"/>
              <a:t>lí</a:t>
            </a:r>
            <a:r>
              <a:rPr lang="zh-CN" altLang="en-US" sz="2800" dirty="0"/>
              <a:t>）           惊骇</a:t>
            </a:r>
            <a:r>
              <a:rPr lang="en-US" altLang="zh-CN" sz="2800" dirty="0"/>
              <a:t>(</a:t>
            </a:r>
            <a:r>
              <a:rPr lang="en-US" altLang="zh-CN" sz="2800" dirty="0" err="1"/>
              <a:t>jīng</a:t>
            </a:r>
            <a:r>
              <a:rPr lang="en-US" altLang="zh-CN" sz="2800" dirty="0"/>
              <a:t> </a:t>
            </a:r>
            <a:r>
              <a:rPr lang="en-US" altLang="zh-CN" sz="2800" dirty="0" err="1"/>
              <a:t>hài</a:t>
            </a:r>
            <a:r>
              <a:rPr lang="zh-CN" altLang="en-US" sz="2800" dirty="0"/>
              <a:t>）               瞥见</a:t>
            </a:r>
            <a:r>
              <a:rPr lang="en-US" altLang="zh-CN" sz="2800" dirty="0"/>
              <a:t>(</a:t>
            </a:r>
            <a:r>
              <a:rPr lang="en-US" altLang="zh-CN" sz="2800" dirty="0" err="1"/>
              <a:t>piē</a:t>
            </a:r>
            <a:r>
              <a:rPr lang="en-US" altLang="zh-CN" sz="2800" dirty="0"/>
              <a:t> </a:t>
            </a:r>
            <a:r>
              <a:rPr lang="en-US" altLang="zh-CN" sz="2800" dirty="0" err="1"/>
              <a:t>jiàn</a:t>
            </a:r>
            <a:r>
              <a:rPr lang="en-US" altLang="zh-CN" sz="2800" dirty="0"/>
              <a:t>) </a:t>
            </a:r>
          </a:p>
          <a:p>
            <a:endParaRPr lang="en-US" altLang="zh-CN" sz="2800" dirty="0"/>
          </a:p>
          <a:p>
            <a:r>
              <a:rPr lang="zh-CN" altLang="en-US" sz="2800" dirty="0"/>
              <a:t>珐琅</a:t>
            </a:r>
            <a:r>
              <a:rPr lang="en-US" altLang="zh-CN" sz="2800" dirty="0"/>
              <a:t>(</a:t>
            </a:r>
            <a:r>
              <a:rPr lang="en-US" altLang="zh-CN" sz="2800" dirty="0" err="1"/>
              <a:t>fà</a:t>
            </a:r>
            <a:r>
              <a:rPr lang="en-US" altLang="zh-CN" sz="2800" dirty="0"/>
              <a:t>  </a:t>
            </a:r>
            <a:r>
              <a:rPr lang="en-US" altLang="zh-CN" sz="2800" dirty="0" err="1"/>
              <a:t>láng</a:t>
            </a:r>
            <a:r>
              <a:rPr lang="en-US" altLang="zh-CN" sz="2800" dirty="0"/>
              <a:t>)             </a:t>
            </a:r>
            <a:r>
              <a:rPr lang="zh-CN" altLang="en-US" sz="2800" dirty="0"/>
              <a:t>箱箧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xiāng</a:t>
            </a:r>
            <a:r>
              <a:rPr lang="en-US" altLang="zh-CN" sz="2800" dirty="0"/>
              <a:t> </a:t>
            </a:r>
            <a:r>
              <a:rPr lang="en-US" altLang="zh-CN" sz="2800" dirty="0" err="1"/>
              <a:t>qiè</a:t>
            </a:r>
            <a:r>
              <a:rPr lang="en-US" altLang="zh-CN" sz="2800" dirty="0"/>
              <a:t>)               </a:t>
            </a:r>
            <a:r>
              <a:rPr lang="zh-CN" altLang="en-US" sz="2800" dirty="0"/>
              <a:t>晨曦</a:t>
            </a:r>
            <a:r>
              <a:rPr lang="en-US" altLang="zh-CN" sz="2800" dirty="0"/>
              <a:t>(</a:t>
            </a:r>
            <a:r>
              <a:rPr lang="en-US" altLang="zh-CN" sz="2800" dirty="0" err="1"/>
              <a:t>chén</a:t>
            </a:r>
            <a:r>
              <a:rPr lang="en-US" altLang="zh-CN" sz="2800" dirty="0"/>
              <a:t> </a:t>
            </a:r>
            <a:r>
              <a:rPr lang="en-US" altLang="zh-CN" sz="2800" dirty="0" err="1"/>
              <a:t>xī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52669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E63CB-1441-EA58-BC76-BA51C7465EF6}"/>
              </a:ext>
            </a:extLst>
          </p:cNvPr>
          <p:cNvSpPr txBox="1">
            <a:spLocks/>
          </p:cNvSpPr>
          <p:nvPr/>
        </p:nvSpPr>
        <p:spPr>
          <a:xfrm>
            <a:off x="274320" y="334645"/>
            <a:ext cx="10515600" cy="89979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读课文，梳理结构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91D3220-4C45-19F0-CA37-7A6F137AF060}"/>
              </a:ext>
            </a:extLst>
          </p:cNvPr>
          <p:cNvSpPr txBox="1"/>
          <p:nvPr/>
        </p:nvSpPr>
        <p:spPr>
          <a:xfrm>
            <a:off x="654576" y="1889760"/>
            <a:ext cx="853310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第一部分（</a:t>
            </a:r>
            <a:r>
              <a:rPr lang="en-US" altLang="zh-CN" sz="3600" dirty="0"/>
              <a:t>1-2</a:t>
            </a:r>
            <a:r>
              <a:rPr lang="zh-CN" altLang="en-US" sz="3600" dirty="0"/>
              <a:t>自然段）讲了什么内容？</a:t>
            </a:r>
            <a:endParaRPr lang="en-US" altLang="zh-CN" sz="3600" dirty="0"/>
          </a:p>
          <a:p>
            <a:endParaRPr lang="en-US" altLang="zh-CN" sz="3600" dirty="0"/>
          </a:p>
          <a:p>
            <a:r>
              <a:rPr lang="zh-CN" altLang="en-US" sz="3600" dirty="0"/>
              <a:t>第二部分（</a:t>
            </a:r>
            <a:r>
              <a:rPr lang="en-US" altLang="zh-CN" sz="3600" dirty="0"/>
              <a:t>3-8</a:t>
            </a:r>
            <a:r>
              <a:rPr lang="zh-CN" altLang="en-US" sz="3600" dirty="0"/>
              <a:t>自然段）讲了什么内容？</a:t>
            </a:r>
            <a:endParaRPr lang="en-US" altLang="zh-CN" sz="3600" dirty="0"/>
          </a:p>
          <a:p>
            <a:endParaRPr lang="en-US" altLang="zh-CN" sz="3600" dirty="0"/>
          </a:p>
          <a:p>
            <a:r>
              <a:rPr lang="zh-CN" altLang="en-US" sz="3600" dirty="0"/>
              <a:t>第三部分（</a:t>
            </a:r>
            <a:r>
              <a:rPr lang="en-US" altLang="zh-CN" sz="3600" dirty="0"/>
              <a:t>9-10</a:t>
            </a:r>
            <a:r>
              <a:rPr lang="zh-CN" altLang="en-US" sz="3600" dirty="0"/>
              <a:t>自然段）讲了什么内容？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57F3BF1-0348-9C11-882D-5CC51E21967F}"/>
              </a:ext>
            </a:extLst>
          </p:cNvPr>
          <p:cNvSpPr txBox="1"/>
          <p:nvPr/>
        </p:nvSpPr>
        <p:spPr>
          <a:xfrm>
            <a:off x="1413150" y="5273040"/>
            <a:ext cx="80842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rgbClr val="FF0000"/>
                </a:solidFill>
              </a:rPr>
              <a:t>最后，用一句话概括文章内容。</a:t>
            </a:r>
          </a:p>
        </p:txBody>
      </p:sp>
    </p:spTree>
    <p:extLst>
      <p:ext uri="{BB962C8B-B14F-4D97-AF65-F5344CB8AC3E}">
        <p14:creationId xmlns:p14="http://schemas.microsoft.com/office/powerpoint/2010/main" val="3971252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E63CB-1441-EA58-BC76-BA51C7465EF6}"/>
              </a:ext>
            </a:extLst>
          </p:cNvPr>
          <p:cNvSpPr txBox="1">
            <a:spLocks/>
          </p:cNvSpPr>
          <p:nvPr/>
        </p:nvSpPr>
        <p:spPr>
          <a:xfrm>
            <a:off x="289560" y="411439"/>
            <a:ext cx="10515600" cy="89979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探究思考一 为何赞美圆明园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3F71BA2-442A-8D0E-90DB-0547216A6CDB}"/>
              </a:ext>
            </a:extLst>
          </p:cNvPr>
          <p:cNvSpPr txBox="1"/>
          <p:nvPr/>
        </p:nvSpPr>
        <p:spPr>
          <a:xfrm>
            <a:off x="611132" y="4507237"/>
            <a:ext cx="10408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/>
            </a:lvl1pPr>
          </a:lstStyle>
          <a:p>
            <a:r>
              <a:rPr lang="zh-CN" altLang="en-US" dirty="0"/>
              <a:t>思考：作者为何用很多笔墨赞誉圆明园，并称之是世界奇迹？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418B15A-FC21-0E11-3D34-CED40DDD9ABD}"/>
              </a:ext>
            </a:extLst>
          </p:cNvPr>
          <p:cNvSpPr txBox="1"/>
          <p:nvPr/>
        </p:nvSpPr>
        <p:spPr>
          <a:xfrm>
            <a:off x="611132" y="2350763"/>
            <a:ext cx="11113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第</a:t>
            </a:r>
            <a:r>
              <a:rPr lang="en-US" altLang="zh-CN" sz="3600" dirty="0"/>
              <a:t>3</a:t>
            </a:r>
            <a:r>
              <a:rPr lang="zh-CN" altLang="en-US" sz="3600" dirty="0"/>
              <a:t>自然段中，作者对圆明园如何描述，用笔画出来。</a:t>
            </a:r>
          </a:p>
        </p:txBody>
      </p:sp>
    </p:spTree>
    <p:extLst>
      <p:ext uri="{BB962C8B-B14F-4D97-AF65-F5344CB8AC3E}">
        <p14:creationId xmlns:p14="http://schemas.microsoft.com/office/powerpoint/2010/main" val="400907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587</Words>
  <Application>Microsoft Office PowerPoint</Application>
  <PresentationFormat>宽屏</PresentationFormat>
  <Paragraphs>71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等线</vt:lpstr>
      <vt:lpstr>等线 Light</vt:lpstr>
      <vt:lpstr>楷体</vt:lpstr>
      <vt:lpstr>Arial</vt:lpstr>
      <vt:lpstr>Office 主题​​</vt:lpstr>
      <vt:lpstr>PowerPoint 演示文稿</vt:lpstr>
      <vt:lpstr>作者：雨果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Sea Happy</dc:creator>
  <cp:lastModifiedBy>Sea Happy</cp:lastModifiedBy>
  <cp:revision>43</cp:revision>
  <dcterms:created xsi:type="dcterms:W3CDTF">2024-09-21T02:31:02Z</dcterms:created>
  <dcterms:modified xsi:type="dcterms:W3CDTF">2024-09-21T06:56:08Z</dcterms:modified>
</cp:coreProperties>
</file>